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FE08E-BB0D-43E2-B4FC-C9BD4072762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DAD84-4B1A-4A29-BD03-5E00E86ED6C2}">
      <dgm:prSet phldrT="[Text]"/>
      <dgm:spPr/>
      <dgm:t>
        <a:bodyPr/>
        <a:lstStyle/>
        <a:p>
          <a:r>
            <a:rPr lang="en-US" dirty="0" smtClean="0"/>
            <a:t>Fear and future based</a:t>
          </a:r>
          <a:endParaRPr lang="en-US" dirty="0"/>
        </a:p>
      </dgm:t>
    </dgm:pt>
    <dgm:pt modelId="{0CA50D80-1B3F-4BE3-83EF-66EBF4E68261}" type="parTrans" cxnId="{736EF074-51F1-44B8-A5D4-1F8ED8D3B72B}">
      <dgm:prSet/>
      <dgm:spPr/>
      <dgm:t>
        <a:bodyPr/>
        <a:lstStyle/>
        <a:p>
          <a:endParaRPr lang="en-US"/>
        </a:p>
      </dgm:t>
    </dgm:pt>
    <dgm:pt modelId="{39EA5CFB-6F97-4470-B78F-106F1CFB35DC}" type="sibTrans" cxnId="{736EF074-51F1-44B8-A5D4-1F8ED8D3B72B}">
      <dgm:prSet/>
      <dgm:spPr/>
      <dgm:t>
        <a:bodyPr/>
        <a:lstStyle/>
        <a:p>
          <a:endParaRPr lang="en-US"/>
        </a:p>
      </dgm:t>
    </dgm:pt>
    <dgm:pt modelId="{DFD0A84C-4820-486E-97DA-8F4523A93425}">
      <dgm:prSet phldrT="[Text]" custT="1"/>
      <dgm:spPr/>
      <dgm:t>
        <a:bodyPr/>
        <a:lstStyle/>
        <a:p>
          <a:r>
            <a:rPr lang="en-US" sz="3600" dirty="0" smtClean="0"/>
            <a:t>Desire and present based</a:t>
          </a:r>
          <a:endParaRPr lang="en-US" sz="3600" dirty="0"/>
        </a:p>
      </dgm:t>
    </dgm:pt>
    <dgm:pt modelId="{7704B1FC-6482-4F98-BBAB-C69762F58F33}" type="parTrans" cxnId="{62EB97DF-7FCB-45A2-AF99-E0E509BA9893}">
      <dgm:prSet/>
      <dgm:spPr/>
      <dgm:t>
        <a:bodyPr/>
        <a:lstStyle/>
        <a:p>
          <a:endParaRPr lang="en-US"/>
        </a:p>
      </dgm:t>
    </dgm:pt>
    <dgm:pt modelId="{8F97CE8F-8A1C-48CE-A185-045D91F3C7B3}" type="sibTrans" cxnId="{62EB97DF-7FCB-45A2-AF99-E0E509BA9893}">
      <dgm:prSet/>
      <dgm:spPr/>
      <dgm:t>
        <a:bodyPr/>
        <a:lstStyle/>
        <a:p>
          <a:endParaRPr lang="en-US"/>
        </a:p>
      </dgm:t>
    </dgm:pt>
    <dgm:pt modelId="{272730D0-D833-44E5-9D70-62463BBCB140}">
      <dgm:prSet phldrT="[Text]"/>
      <dgm:spPr/>
      <dgm:t>
        <a:bodyPr/>
        <a:lstStyle/>
        <a:p>
          <a:r>
            <a:rPr lang="en-US" dirty="0" smtClean="0"/>
            <a:t>You must get into a good college or else……</a:t>
          </a:r>
          <a:endParaRPr lang="en-US" dirty="0"/>
        </a:p>
      </dgm:t>
    </dgm:pt>
    <dgm:pt modelId="{5CDC0D0C-0761-4845-B7D3-6744D604E302}" type="parTrans" cxnId="{CB0CBE70-D5CA-45BD-9798-33979456BA34}">
      <dgm:prSet/>
      <dgm:spPr/>
      <dgm:t>
        <a:bodyPr/>
        <a:lstStyle/>
        <a:p>
          <a:endParaRPr lang="en-US"/>
        </a:p>
      </dgm:t>
    </dgm:pt>
    <dgm:pt modelId="{C8076C52-5C70-452A-BB76-3342E1DD2669}" type="sibTrans" cxnId="{CB0CBE70-D5CA-45BD-9798-33979456BA34}">
      <dgm:prSet/>
      <dgm:spPr/>
      <dgm:t>
        <a:bodyPr/>
        <a:lstStyle/>
        <a:p>
          <a:endParaRPr lang="en-US"/>
        </a:p>
      </dgm:t>
    </dgm:pt>
    <dgm:pt modelId="{A66F289D-83A6-4B0B-BA71-97F04F551443}">
      <dgm:prSet phldrT="[Text]"/>
      <dgm:spPr/>
      <dgm:t>
        <a:bodyPr/>
        <a:lstStyle/>
        <a:p>
          <a:r>
            <a:rPr lang="en-US" dirty="0" smtClean="0"/>
            <a:t>You will love college and you will desire a college that will suit you best</a:t>
          </a:r>
          <a:endParaRPr lang="en-US" dirty="0"/>
        </a:p>
      </dgm:t>
    </dgm:pt>
    <dgm:pt modelId="{BF830528-DF3B-4B67-A79F-6E7FB099D593}" type="parTrans" cxnId="{8437683B-8D5D-4EBA-98A3-8C349979FD62}">
      <dgm:prSet/>
      <dgm:spPr/>
      <dgm:t>
        <a:bodyPr/>
        <a:lstStyle/>
        <a:p>
          <a:endParaRPr lang="en-US"/>
        </a:p>
      </dgm:t>
    </dgm:pt>
    <dgm:pt modelId="{C918F0E8-C0F9-4064-9F67-889F951D9694}" type="sibTrans" cxnId="{8437683B-8D5D-4EBA-98A3-8C349979FD62}">
      <dgm:prSet/>
      <dgm:spPr/>
      <dgm:t>
        <a:bodyPr/>
        <a:lstStyle/>
        <a:p>
          <a:endParaRPr lang="en-US"/>
        </a:p>
      </dgm:t>
    </dgm:pt>
    <dgm:pt modelId="{FE3A1731-AE9B-4341-ACB5-8D80007BAE06}">
      <dgm:prSet phldrT="[Text]"/>
      <dgm:spPr/>
      <dgm:t>
        <a:bodyPr/>
        <a:lstStyle/>
        <a:p>
          <a:r>
            <a:rPr lang="en-US" dirty="0" smtClean="0"/>
            <a:t>College is FUN</a:t>
          </a:r>
          <a:endParaRPr lang="en-US" dirty="0"/>
        </a:p>
      </dgm:t>
    </dgm:pt>
    <dgm:pt modelId="{B06B8E03-4454-45D2-9DE9-327345E57751}" type="parTrans" cxnId="{7D366748-5CA5-47C5-A3D8-0369D04D355F}">
      <dgm:prSet/>
      <dgm:spPr/>
      <dgm:t>
        <a:bodyPr/>
        <a:lstStyle/>
        <a:p>
          <a:endParaRPr lang="en-US"/>
        </a:p>
      </dgm:t>
    </dgm:pt>
    <dgm:pt modelId="{57955EC3-B295-467A-A3CC-A0EE2EA0D28B}" type="sibTrans" cxnId="{7D366748-5CA5-47C5-A3D8-0369D04D355F}">
      <dgm:prSet/>
      <dgm:spPr/>
      <dgm:t>
        <a:bodyPr/>
        <a:lstStyle/>
        <a:p>
          <a:endParaRPr lang="en-US"/>
        </a:p>
      </dgm:t>
    </dgm:pt>
    <dgm:pt modelId="{B8E4924A-B3B8-4068-86D5-7E15FDECAF88}" type="pres">
      <dgm:prSet presAssocID="{F7DFE08E-BB0D-43E2-B4FC-C9BD407276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7FD080-ADC6-47D1-9626-BCCAD6CA7DBF}" type="pres">
      <dgm:prSet presAssocID="{C56DAD84-4B1A-4A29-BD03-5E00E86ED6C2}" presName="linNode" presStyleCnt="0"/>
      <dgm:spPr/>
    </dgm:pt>
    <dgm:pt modelId="{02D7E241-AAE5-4D53-B7F7-E1FC99E8CD18}" type="pres">
      <dgm:prSet presAssocID="{C56DAD84-4B1A-4A29-BD03-5E00E86ED6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1F062-BA63-4388-AC69-3C1297D1BC9B}" type="pres">
      <dgm:prSet presAssocID="{C56DAD84-4B1A-4A29-BD03-5E00E86ED6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70C90-A08D-4AAA-B7EB-9B56AB580FF3}" type="pres">
      <dgm:prSet presAssocID="{39EA5CFB-6F97-4470-B78F-106F1CFB35DC}" presName="spacing" presStyleCnt="0"/>
      <dgm:spPr/>
    </dgm:pt>
    <dgm:pt modelId="{33132AC1-12AA-4F6E-A202-03B050F9AFC3}" type="pres">
      <dgm:prSet presAssocID="{272730D0-D833-44E5-9D70-62463BBCB140}" presName="linNode" presStyleCnt="0"/>
      <dgm:spPr/>
    </dgm:pt>
    <dgm:pt modelId="{6EAEA737-5B29-494B-96CB-A509CE9A0B9C}" type="pres">
      <dgm:prSet presAssocID="{272730D0-D833-44E5-9D70-62463BBCB14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37CF9-5ACC-4DD2-AAD0-FF4AD5E916C7}" type="pres">
      <dgm:prSet presAssocID="{272730D0-D833-44E5-9D70-62463BBCB1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D79B4-454B-46E7-B3FC-5F1B3AF5B9FA}" type="presOf" srcId="{DFD0A84C-4820-486E-97DA-8F4523A93425}" destId="{1781F062-BA63-4388-AC69-3C1297D1BC9B}" srcOrd="0" destOrd="0" presId="urn:microsoft.com/office/officeart/2005/8/layout/vList6"/>
    <dgm:cxn modelId="{DF9C3B69-877A-4DD4-82A8-A796F44C9244}" type="presOf" srcId="{272730D0-D833-44E5-9D70-62463BBCB140}" destId="{6EAEA737-5B29-494B-96CB-A509CE9A0B9C}" srcOrd="0" destOrd="0" presId="urn:microsoft.com/office/officeart/2005/8/layout/vList6"/>
    <dgm:cxn modelId="{568956EE-43CD-4E7B-B6E8-7D71BD435F2E}" type="presOf" srcId="{C56DAD84-4B1A-4A29-BD03-5E00E86ED6C2}" destId="{02D7E241-AAE5-4D53-B7F7-E1FC99E8CD18}" srcOrd="0" destOrd="0" presId="urn:microsoft.com/office/officeart/2005/8/layout/vList6"/>
    <dgm:cxn modelId="{62EB97DF-7FCB-45A2-AF99-E0E509BA9893}" srcId="{C56DAD84-4B1A-4A29-BD03-5E00E86ED6C2}" destId="{DFD0A84C-4820-486E-97DA-8F4523A93425}" srcOrd="0" destOrd="0" parTransId="{7704B1FC-6482-4F98-BBAB-C69762F58F33}" sibTransId="{8F97CE8F-8A1C-48CE-A185-045D91F3C7B3}"/>
    <dgm:cxn modelId="{736EF074-51F1-44B8-A5D4-1F8ED8D3B72B}" srcId="{F7DFE08E-BB0D-43E2-B4FC-C9BD40727620}" destId="{C56DAD84-4B1A-4A29-BD03-5E00E86ED6C2}" srcOrd="0" destOrd="0" parTransId="{0CA50D80-1B3F-4BE3-83EF-66EBF4E68261}" sibTransId="{39EA5CFB-6F97-4470-B78F-106F1CFB35DC}"/>
    <dgm:cxn modelId="{7D366748-5CA5-47C5-A3D8-0369D04D355F}" srcId="{272730D0-D833-44E5-9D70-62463BBCB140}" destId="{FE3A1731-AE9B-4341-ACB5-8D80007BAE06}" srcOrd="1" destOrd="0" parTransId="{B06B8E03-4454-45D2-9DE9-327345E57751}" sibTransId="{57955EC3-B295-467A-A3CC-A0EE2EA0D28B}"/>
    <dgm:cxn modelId="{8437683B-8D5D-4EBA-98A3-8C349979FD62}" srcId="{272730D0-D833-44E5-9D70-62463BBCB140}" destId="{A66F289D-83A6-4B0B-BA71-97F04F551443}" srcOrd="0" destOrd="0" parTransId="{BF830528-DF3B-4B67-A79F-6E7FB099D593}" sibTransId="{C918F0E8-C0F9-4064-9F67-889F951D9694}"/>
    <dgm:cxn modelId="{CB0CBE70-D5CA-45BD-9798-33979456BA34}" srcId="{F7DFE08E-BB0D-43E2-B4FC-C9BD40727620}" destId="{272730D0-D833-44E5-9D70-62463BBCB140}" srcOrd="1" destOrd="0" parTransId="{5CDC0D0C-0761-4845-B7D3-6744D604E302}" sibTransId="{C8076C52-5C70-452A-BB76-3342E1DD2669}"/>
    <dgm:cxn modelId="{6E1D8558-4C36-4DF2-99A0-946574ADA96E}" type="presOf" srcId="{FE3A1731-AE9B-4341-ACB5-8D80007BAE06}" destId="{4AE37CF9-5ACC-4DD2-AAD0-FF4AD5E916C7}" srcOrd="0" destOrd="1" presId="urn:microsoft.com/office/officeart/2005/8/layout/vList6"/>
    <dgm:cxn modelId="{2A857F5A-B9FE-4DD2-80B4-67845546A8A5}" type="presOf" srcId="{A66F289D-83A6-4B0B-BA71-97F04F551443}" destId="{4AE37CF9-5ACC-4DD2-AAD0-FF4AD5E916C7}" srcOrd="0" destOrd="0" presId="urn:microsoft.com/office/officeart/2005/8/layout/vList6"/>
    <dgm:cxn modelId="{5A1CB1A7-703F-4E82-900C-44BE4454B1C6}" type="presOf" srcId="{F7DFE08E-BB0D-43E2-B4FC-C9BD40727620}" destId="{B8E4924A-B3B8-4068-86D5-7E15FDECAF88}" srcOrd="0" destOrd="0" presId="urn:microsoft.com/office/officeart/2005/8/layout/vList6"/>
    <dgm:cxn modelId="{8347A292-2101-4794-97E8-FE7CBA499D7F}" type="presParOf" srcId="{B8E4924A-B3B8-4068-86D5-7E15FDECAF88}" destId="{617FD080-ADC6-47D1-9626-BCCAD6CA7DBF}" srcOrd="0" destOrd="0" presId="urn:microsoft.com/office/officeart/2005/8/layout/vList6"/>
    <dgm:cxn modelId="{31A5F06D-23A8-493B-9ECE-76BFEAD9866E}" type="presParOf" srcId="{617FD080-ADC6-47D1-9626-BCCAD6CA7DBF}" destId="{02D7E241-AAE5-4D53-B7F7-E1FC99E8CD18}" srcOrd="0" destOrd="0" presId="urn:microsoft.com/office/officeart/2005/8/layout/vList6"/>
    <dgm:cxn modelId="{5578978D-010C-42B6-B741-665D8B895B8D}" type="presParOf" srcId="{617FD080-ADC6-47D1-9626-BCCAD6CA7DBF}" destId="{1781F062-BA63-4388-AC69-3C1297D1BC9B}" srcOrd="1" destOrd="0" presId="urn:microsoft.com/office/officeart/2005/8/layout/vList6"/>
    <dgm:cxn modelId="{F24C3A7D-6A6D-4FB0-AC62-34ABAE92AED8}" type="presParOf" srcId="{B8E4924A-B3B8-4068-86D5-7E15FDECAF88}" destId="{46370C90-A08D-4AAA-B7EB-9B56AB580FF3}" srcOrd="1" destOrd="0" presId="urn:microsoft.com/office/officeart/2005/8/layout/vList6"/>
    <dgm:cxn modelId="{971425F9-3375-48F5-9384-47F9C2A1B789}" type="presParOf" srcId="{B8E4924A-B3B8-4068-86D5-7E15FDECAF88}" destId="{33132AC1-12AA-4F6E-A202-03B050F9AFC3}" srcOrd="2" destOrd="0" presId="urn:microsoft.com/office/officeart/2005/8/layout/vList6"/>
    <dgm:cxn modelId="{6FE826F7-89CC-4E90-9117-19298F0BB1CD}" type="presParOf" srcId="{33132AC1-12AA-4F6E-A202-03B050F9AFC3}" destId="{6EAEA737-5B29-494B-96CB-A509CE9A0B9C}" srcOrd="0" destOrd="0" presId="urn:microsoft.com/office/officeart/2005/8/layout/vList6"/>
    <dgm:cxn modelId="{C6E4FEAF-CD50-4C2A-9E62-DB52FEF88A0D}" type="presParOf" srcId="{33132AC1-12AA-4F6E-A202-03B050F9AFC3}" destId="{4AE37CF9-5ACC-4DD2-AAD0-FF4AD5E916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1F062-BA63-4388-AC69-3C1297D1BC9B}">
      <dsp:nvSpPr>
        <dsp:cNvPr id="0" name=""/>
        <dsp:cNvSpPr/>
      </dsp:nvSpPr>
      <dsp:spPr>
        <a:xfrm>
          <a:off x="3108960" y="558"/>
          <a:ext cx="4663440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Desire and present based</a:t>
          </a:r>
          <a:endParaRPr lang="en-US" sz="3600" kern="1200" dirty="0"/>
        </a:p>
      </dsp:txBody>
      <dsp:txXfrm>
        <a:off x="3108960" y="558"/>
        <a:ext cx="4663440" cy="2176611"/>
      </dsp:txXfrm>
    </dsp:sp>
    <dsp:sp modelId="{02D7E241-AAE5-4D53-B7F7-E1FC99E8CD18}">
      <dsp:nvSpPr>
        <dsp:cNvPr id="0" name=""/>
        <dsp:cNvSpPr/>
      </dsp:nvSpPr>
      <dsp:spPr>
        <a:xfrm>
          <a:off x="0" y="558"/>
          <a:ext cx="3108960" cy="2176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Fear and future based</a:t>
          </a:r>
          <a:endParaRPr lang="en-US" sz="3200" kern="1200" dirty="0"/>
        </a:p>
      </dsp:txBody>
      <dsp:txXfrm>
        <a:off x="0" y="558"/>
        <a:ext cx="3108960" cy="2176611"/>
      </dsp:txXfrm>
    </dsp:sp>
    <dsp:sp modelId="{4AE37CF9-5ACC-4DD2-AAD0-FF4AD5E916C7}">
      <dsp:nvSpPr>
        <dsp:cNvPr id="0" name=""/>
        <dsp:cNvSpPr/>
      </dsp:nvSpPr>
      <dsp:spPr>
        <a:xfrm>
          <a:off x="3108960" y="2394830"/>
          <a:ext cx="4663440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You will love college and you will desire a college that will suit you best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College is FUN</a:t>
          </a:r>
          <a:endParaRPr lang="en-US" sz="2700" kern="1200" dirty="0"/>
        </a:p>
      </dsp:txBody>
      <dsp:txXfrm>
        <a:off x="3108960" y="2394830"/>
        <a:ext cx="4663440" cy="2176611"/>
      </dsp:txXfrm>
    </dsp:sp>
    <dsp:sp modelId="{6EAEA737-5B29-494B-96CB-A509CE9A0B9C}">
      <dsp:nvSpPr>
        <dsp:cNvPr id="0" name=""/>
        <dsp:cNvSpPr/>
      </dsp:nvSpPr>
      <dsp:spPr>
        <a:xfrm>
          <a:off x="0" y="2394830"/>
          <a:ext cx="3108960" cy="2176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You must get into a good college or else……</a:t>
          </a:r>
          <a:endParaRPr lang="en-US" sz="3200" kern="1200" dirty="0"/>
        </a:p>
      </dsp:txBody>
      <dsp:txXfrm>
        <a:off x="0" y="2394830"/>
        <a:ext cx="3108960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DC5D-F0FF-4058-A153-844D84EAA7FB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0149-8333-4384-AB99-FA18C3A5F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4BB13-9062-4E8F-B318-E823431F84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B5998-664A-4AAA-B3E5-5D1DDBA49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49EC1-87F5-4764-B27C-D9E873877D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49EC1-87F5-4764-B27C-D9E873877D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EE809-43C8-4A62-9921-17FAE3271A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47D63-0360-44DB-88AD-3A7C655861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E5080-D94C-4C4B-A8F0-5C323ADE36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EF7F6-CFAC-4704-8BD1-BE7029E7F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DA96C-CE84-465E-8BEA-E96B91D510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20028-5549-43AB-BEEB-10C931F1A3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60E71F-DFEE-4655-A408-35FA51A066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E4FAC-F7B8-4EE0-8473-E0AD90D85E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4256DD-508C-46D8-8E7E-4A69852D0B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7B00DF-9F3B-457B-885B-1E867898CBFE}" type="datetimeFigureOut">
              <a:rPr lang="en-US" smtClean="0"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6556BC-EC21-4059-BDC1-7ADF756579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capuano@learningconsultantsgrou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u="sng" smtClean="0"/>
              <a:t>I want to do well because…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Three most common reasons students state for why they want to do well in school?</a:t>
            </a:r>
          </a:p>
          <a:p>
            <a:pPr lvl="1" eaLnBrk="1" hangingPunct="1"/>
            <a:r>
              <a:rPr lang="en-US" b="1" smtClean="0"/>
              <a:t>This is not necessarily your child!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Better Relations With Parents</a:t>
            </a:r>
            <a:endParaRPr lang="en-US" b="1" u="sng" dirty="0"/>
          </a:p>
        </p:txBody>
      </p:sp>
      <p:pic>
        <p:nvPicPr>
          <p:cNvPr id="116738" name="Picture 2" descr="C:\Users\Daryl\AppData\Local\Microsoft\Windows\Temporary Internet Files\Content.IE5\C8PO5DIZ\MPj042303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Get Rewards</a:t>
            </a:r>
            <a:endParaRPr lang="en-US" b="1" u="sng" dirty="0"/>
          </a:p>
        </p:txBody>
      </p:sp>
      <p:pic>
        <p:nvPicPr>
          <p:cNvPr id="117762" name="Picture 2" descr="C:\Users\Daryl\AppData\Local\Microsoft\Windows\Temporary Internet Files\Content.IE5\C8PO5DIZ\MPj0422292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Feel Good About Myself</a:t>
            </a:r>
            <a:endParaRPr lang="en-US" b="1" u="sng" dirty="0"/>
          </a:p>
        </p:txBody>
      </p:sp>
      <p:pic>
        <p:nvPicPr>
          <p:cNvPr id="118786" name="Picture 2" descr="C:\Users\Daryl\AppData\Local\Microsoft\Windows\Temporary Internet Files\Content.IE5\C8PO5DIZ\MPj0422722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78435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Differences?</a:t>
            </a:r>
            <a:endParaRPr lang="en-US" b="1" u="sng" dirty="0"/>
          </a:p>
        </p:txBody>
      </p:sp>
      <p:pic>
        <p:nvPicPr>
          <p:cNvPr id="1027" name="Picture 3" descr="C:\Users\Daryl\AppData\Local\Microsoft\Windows\Temporary Internet Files\Content.IE5\W34TVYTD\MCj0332496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029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Time Orientation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74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583267"/>
                <a:gridCol w="2302933"/>
                <a:gridCol w="1943100"/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Should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</a:t>
                      </a:r>
                      <a:r>
                        <a:rPr lang="en-US" sz="2800" baseline="0" dirty="0" smtClean="0"/>
                        <a:t> college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In the future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Better relations with parents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In the present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 career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In the future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Rewards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In the present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</a:t>
                      </a:r>
                      <a:r>
                        <a:rPr lang="en-US" sz="2800" baseline="0" dirty="0" smtClean="0"/>
                        <a:t> finances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In the future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Feel good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In the present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Meta-messages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99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583267"/>
                <a:gridCol w="2302933"/>
                <a:gridCol w="1943100"/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Should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Sub-text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Actual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Sub-text</a:t>
                      </a:r>
                      <a:endParaRPr lang="en-US" sz="2800" dirty="0"/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</a:t>
                      </a:r>
                      <a:r>
                        <a:rPr lang="en-US" sz="2800" baseline="0" dirty="0" smtClean="0"/>
                        <a:t> college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Fear of failure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Better relations with parents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Desire for peace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 career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Fear</a:t>
                      </a:r>
                      <a:r>
                        <a:rPr lang="en-US" sz="2800" i="1" baseline="0" dirty="0" smtClean="0"/>
                        <a:t> of bad work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Rewards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Desire</a:t>
                      </a:r>
                      <a:r>
                        <a:rPr lang="en-US" sz="2800" b="1" i="1" baseline="0" dirty="0" smtClean="0">
                          <a:solidFill>
                            <a:srgbClr val="B00D00"/>
                          </a:solidFill>
                        </a:rPr>
                        <a:t> for f</a:t>
                      </a:r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un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Good</a:t>
                      </a:r>
                      <a:r>
                        <a:rPr lang="en-US" sz="2800" baseline="0" dirty="0" smtClean="0"/>
                        <a:t> finances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Fear of poverty</a:t>
                      </a:r>
                      <a:endParaRPr lang="en-US" sz="28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Feel good</a:t>
                      </a:r>
                      <a:endParaRPr lang="en-US" sz="28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B00D00"/>
                          </a:solidFill>
                        </a:rPr>
                        <a:t>Desire for satisfaction</a:t>
                      </a:r>
                      <a:endParaRPr lang="en-US" sz="2800" b="1" i="1" dirty="0">
                        <a:solidFill>
                          <a:srgbClr val="B00D00"/>
                        </a:solidFill>
                      </a:endParaRPr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Bridge the Present Positive</a:t>
            </a:r>
            <a:r>
              <a:rPr lang="en-US" sz="3600" b="1" u="sng" dirty="0" smtClean="0"/>
              <a:t> </a:t>
            </a:r>
            <a:br>
              <a:rPr lang="en-US" sz="3600" b="1" u="sng" dirty="0" smtClean="0"/>
            </a:br>
            <a:r>
              <a:rPr lang="en-US" sz="3600" b="1" u="sng" dirty="0" smtClean="0"/>
              <a:t>to the Future Good</a:t>
            </a:r>
          </a:p>
        </p:txBody>
      </p:sp>
      <p:pic>
        <p:nvPicPr>
          <p:cNvPr id="19459" name="Picture 2" descr="C:\Users\Daryl\AppData\Local\Microsoft\Windows\Temporary Internet Files\Content.IE5\2CNONYPZ\MPj0434052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8693" y="1784350"/>
            <a:ext cx="6883814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Shifting the college conversation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Help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Learning Consultants</a:t>
            </a:r>
          </a:p>
          <a:p>
            <a:r>
              <a:rPr lang="en-US" dirty="0" smtClean="0"/>
              <a:t>860 510-0410 or e-mail:</a:t>
            </a:r>
          </a:p>
          <a:p>
            <a:r>
              <a:rPr lang="en-US" smtClean="0">
                <a:hlinkClick r:id="rId2"/>
              </a:rPr>
              <a:t>dcapuano@learningconsultantsgroup.com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Student Mastery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229600" cy="440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953000"/>
              </a:tblGrid>
              <a:tr h="7053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Best Practices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How to be a better </a:t>
                      </a:r>
                      <a:r>
                        <a:rPr lang="en-US" sz="3200" baseline="0" dirty="0" smtClean="0"/>
                        <a:t>student</a:t>
                      </a:r>
                      <a:endParaRPr lang="en-US" sz="3200" dirty="0"/>
                    </a:p>
                  </a:txBody>
                  <a:tcPr/>
                </a:tc>
              </a:tr>
              <a:tr h="121737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Holistic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Combination of motivation, study skills and teaching</a:t>
                      </a:r>
                      <a:endParaRPr lang="en-US" sz="3200" dirty="0"/>
                    </a:p>
                  </a:txBody>
                  <a:tcPr/>
                </a:tc>
              </a:tr>
              <a:tr h="7053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Shift Motivational</a:t>
                      </a:r>
                      <a:r>
                        <a:rPr lang="en-US" sz="3200" baseline="0" dirty="0" smtClean="0"/>
                        <a:t> Energy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Psychological</a:t>
                      </a:r>
                      <a:endParaRPr lang="en-US" sz="3200" dirty="0"/>
                    </a:p>
                  </a:txBody>
                  <a:tcPr/>
                </a:tc>
              </a:tr>
              <a:tr h="7053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Study Skills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Technical</a:t>
                      </a:r>
                      <a:endParaRPr lang="en-US" sz="3200" dirty="0"/>
                    </a:p>
                  </a:txBody>
                  <a:tcPr/>
                </a:tc>
              </a:tr>
              <a:tr h="70530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Teach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Conceptual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Parent-Student </a:t>
            </a:r>
            <a:r>
              <a:rPr lang="en-US" sz="3200" u="sng" dirty="0" smtClean="0"/>
              <a:t>Mastery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 smtClean="0"/>
              <a:t>How parents can effectively help their student-children: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 dirty="0" smtClean="0"/>
              <a:t>  </a:t>
            </a:r>
            <a:r>
              <a:rPr lang="en-US" sz="2600" b="1" dirty="0" smtClean="0"/>
              <a:t>learn,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enjoy and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excel in school</a:t>
            </a:r>
            <a:r>
              <a:rPr lang="en-US" sz="2800" b="1" i="1" u="sng" dirty="0" smtClean="0"/>
              <a:t/>
            </a:r>
            <a:br>
              <a:rPr lang="en-US" sz="2800" b="1" i="1" u="sng" dirty="0" smtClean="0"/>
            </a:br>
            <a:endParaRPr lang="en-US" sz="2800" dirty="0"/>
          </a:p>
        </p:txBody>
      </p:sp>
      <p:pic>
        <p:nvPicPr>
          <p:cNvPr id="7" name="Picture 2" descr="C:\Users\Daryl\AppData\Local\Microsoft\Windows\Temporary Internet Files\Content.IE5\C8PO5DIZ\MPj0430493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435100"/>
            <a:ext cx="4572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 Quick Lessons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257800"/>
              </a:tblGrid>
              <a:tr h="1270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Motivation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Communicating</a:t>
                      </a:r>
                      <a:r>
                        <a:rPr lang="en-US" sz="4000" baseline="0" dirty="0" smtClean="0"/>
                        <a:t>  more effectively</a:t>
                      </a:r>
                      <a:endParaRPr lang="en-US" sz="4000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Study Skills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Working</a:t>
                      </a:r>
                      <a:r>
                        <a:rPr lang="en-US" sz="4000" baseline="0" dirty="0" smtClean="0"/>
                        <a:t> more efficiently</a:t>
                      </a:r>
                      <a:endParaRPr lang="en-US" sz="4000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Problem Solving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Processing</a:t>
                      </a:r>
                      <a:r>
                        <a:rPr lang="en-US" sz="4000" baseline="0" dirty="0" smtClean="0"/>
                        <a:t> to solutions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Motivation: The Big Issue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C:\Users\Daryl\AppData\Local\Microsoft\Windows\Temporary Internet Files\Content.IE5\W34TVYTD\MPj042219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2133600"/>
            <a:ext cx="4575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u="sng" smtClean="0"/>
              <a:t>You should do well because…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i="1" u="sng" dirty="0" smtClean="0"/>
              <a:t>Activity 1</a:t>
            </a:r>
          </a:p>
          <a:p>
            <a:pPr eaLnBrk="1" hangingPunct="1"/>
            <a:r>
              <a:rPr lang="en-US" b="1" dirty="0" smtClean="0"/>
              <a:t>Three most common reasons told by parents to their children?</a:t>
            </a:r>
          </a:p>
          <a:p>
            <a:pPr lvl="1" eaLnBrk="1" hangingPunct="1"/>
            <a:r>
              <a:rPr lang="en-US" b="1" dirty="0" smtClean="0"/>
              <a:t>This is not necessarily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College Themed</a:t>
            </a:r>
          </a:p>
        </p:txBody>
      </p:sp>
      <p:pic>
        <p:nvPicPr>
          <p:cNvPr id="10243" name="Picture 2" descr="C:\Users\Daryl\AppData\Local\Microsoft\Windows\Temporary Internet Files\Content.IE5\W34TVYTD\MPj042278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7445" y="1784350"/>
            <a:ext cx="3326309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Career Themed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4" descr="C:\Users\Daryl\AppData\Local\Microsoft\Windows\Temporary Internet Files\Content.IE5\2CNONYPZ\MPj040897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Financial Themed</a:t>
            </a:r>
          </a:p>
        </p:txBody>
      </p:sp>
      <p:pic>
        <p:nvPicPr>
          <p:cNvPr id="12291" name="Picture 2" descr="C:\Users\Daryl\AppData\Local\Microsoft\Windows\Temporary Internet Files\Content.IE5\C8PO5DIZ\MPj0433118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784350"/>
            <a:ext cx="4572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292</Words>
  <Application>Microsoft Office PowerPoint</Application>
  <PresentationFormat>On-screen Show (4:3)</PresentationFormat>
  <Paragraphs>101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Student Mastery</vt:lpstr>
      <vt:lpstr>Parent-Student Mastery</vt:lpstr>
      <vt:lpstr>3 Quick Lessons</vt:lpstr>
      <vt:lpstr>Motivation: The Big Issue</vt:lpstr>
      <vt:lpstr>You should do well because…</vt:lpstr>
      <vt:lpstr>College Themed</vt:lpstr>
      <vt:lpstr>Career Themed</vt:lpstr>
      <vt:lpstr>Financial Themed</vt:lpstr>
      <vt:lpstr>I want to do well because…</vt:lpstr>
      <vt:lpstr>Better Relations With Parents</vt:lpstr>
      <vt:lpstr>Get Rewards</vt:lpstr>
      <vt:lpstr>Feel Good About Myself</vt:lpstr>
      <vt:lpstr>The Differences?</vt:lpstr>
      <vt:lpstr>Time Orientation</vt:lpstr>
      <vt:lpstr>Meta-messages</vt:lpstr>
      <vt:lpstr>Bridge the Present Positive  to the Future Good</vt:lpstr>
      <vt:lpstr>Shifting the college conversation</vt:lpstr>
      <vt:lpstr>We Can Help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Daryl</dc:creator>
  <cp:lastModifiedBy>Daryl</cp:lastModifiedBy>
  <cp:revision>2</cp:revision>
  <dcterms:created xsi:type="dcterms:W3CDTF">2009-11-20T21:53:23Z</dcterms:created>
  <dcterms:modified xsi:type="dcterms:W3CDTF">2009-11-20T22:04:14Z</dcterms:modified>
</cp:coreProperties>
</file>